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7" r:id="rId2"/>
    <p:sldId id="304" r:id="rId3"/>
    <p:sldId id="258" r:id="rId4"/>
    <p:sldId id="259" r:id="rId5"/>
    <p:sldId id="286" r:id="rId6"/>
    <p:sldId id="260" r:id="rId7"/>
    <p:sldId id="261" r:id="rId8"/>
    <p:sldId id="262" r:id="rId9"/>
    <p:sldId id="271" r:id="rId10"/>
    <p:sldId id="263" r:id="rId11"/>
    <p:sldId id="264" r:id="rId12"/>
    <p:sldId id="266" r:id="rId13"/>
    <p:sldId id="289" r:id="rId14"/>
    <p:sldId id="267" r:id="rId15"/>
    <p:sldId id="268" r:id="rId16"/>
    <p:sldId id="290" r:id="rId17"/>
    <p:sldId id="270" r:id="rId18"/>
    <p:sldId id="305" r:id="rId19"/>
    <p:sldId id="315" r:id="rId20"/>
    <p:sldId id="288" r:id="rId21"/>
    <p:sldId id="291" r:id="rId22"/>
    <p:sldId id="307" r:id="rId23"/>
    <p:sldId id="292" r:id="rId24"/>
    <p:sldId id="314" r:id="rId25"/>
    <p:sldId id="313" r:id="rId26"/>
    <p:sldId id="308" r:id="rId27"/>
    <p:sldId id="310" r:id="rId28"/>
    <p:sldId id="311" r:id="rId29"/>
    <p:sldId id="279" r:id="rId30"/>
    <p:sldId id="312" r:id="rId31"/>
    <p:sldId id="293" r:id="rId32"/>
    <p:sldId id="297" r:id="rId33"/>
    <p:sldId id="298" r:id="rId34"/>
    <p:sldId id="303" r:id="rId35"/>
    <p:sldId id="282" r:id="rId36"/>
    <p:sldId id="285" r:id="rId37"/>
    <p:sldId id="283" r:id="rId38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EFEA15-4048-47CA-93E5-02121CBED89A}" type="datetimeFigureOut">
              <a:rPr lang="hu-HU" smtClean="0"/>
              <a:t>2017.03.24.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B59914-0BEA-402D-BDE4-22B21786C76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47627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59914-0BEA-402D-BDE4-22B21786C767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17777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59914-0BEA-402D-BDE4-22B21786C767}" type="slidenum">
              <a:rPr lang="hu-HU" smtClean="0"/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150769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sz="32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59914-0BEA-402D-BDE4-22B21786C767}" type="slidenum">
              <a:rPr lang="hu-HU" smtClean="0"/>
              <a:t>23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73954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C104-54D7-49E8-8168-573B7558B4E6}" type="datetimeFigureOut">
              <a:rPr lang="hu-HU" smtClean="0"/>
              <a:t>2017.03.24.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1E5E8-AADA-4420-A3D3-962E1D2C1A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40863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C104-54D7-49E8-8168-573B7558B4E6}" type="datetimeFigureOut">
              <a:rPr lang="hu-HU" smtClean="0"/>
              <a:t>2017.03.24.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1E5E8-AADA-4420-A3D3-962E1D2C1A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74571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C104-54D7-49E8-8168-573B7558B4E6}" type="datetimeFigureOut">
              <a:rPr lang="hu-HU" smtClean="0"/>
              <a:t>2017.03.24.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1E5E8-AADA-4420-A3D3-962E1D2C1A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02672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C104-54D7-49E8-8168-573B7558B4E6}" type="datetimeFigureOut">
              <a:rPr lang="hu-HU" smtClean="0"/>
              <a:t>2017.03.24.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1E5E8-AADA-4420-A3D3-962E1D2C1A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67395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C104-54D7-49E8-8168-573B7558B4E6}" type="datetimeFigureOut">
              <a:rPr lang="hu-HU" smtClean="0"/>
              <a:t>2017.03.24.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1E5E8-AADA-4420-A3D3-962E1D2C1A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02352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C104-54D7-49E8-8168-573B7558B4E6}" type="datetimeFigureOut">
              <a:rPr lang="hu-HU" smtClean="0"/>
              <a:t>2017.03.24.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1E5E8-AADA-4420-A3D3-962E1D2C1A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24584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C104-54D7-49E8-8168-573B7558B4E6}" type="datetimeFigureOut">
              <a:rPr lang="hu-HU" smtClean="0"/>
              <a:t>2017.03.24.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1E5E8-AADA-4420-A3D3-962E1D2C1A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14100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C104-54D7-49E8-8168-573B7558B4E6}" type="datetimeFigureOut">
              <a:rPr lang="hu-HU" smtClean="0"/>
              <a:t>2017.03.24.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1E5E8-AADA-4420-A3D3-962E1D2C1A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9284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C104-54D7-49E8-8168-573B7558B4E6}" type="datetimeFigureOut">
              <a:rPr lang="hu-HU" smtClean="0"/>
              <a:t>2017.03.24.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1E5E8-AADA-4420-A3D3-962E1D2C1A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24780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C104-54D7-49E8-8168-573B7558B4E6}" type="datetimeFigureOut">
              <a:rPr lang="hu-HU" smtClean="0"/>
              <a:t>2017.03.24.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1E5E8-AADA-4420-A3D3-962E1D2C1A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64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C104-54D7-49E8-8168-573B7558B4E6}" type="datetimeFigureOut">
              <a:rPr lang="hu-HU" smtClean="0"/>
              <a:t>2017.03.24.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1E5E8-AADA-4420-A3D3-962E1D2C1A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34940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7C104-54D7-49E8-8168-573B7558B4E6}" type="datetimeFigureOut">
              <a:rPr lang="hu-HU" smtClean="0"/>
              <a:t>2017.03.24.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B1E5E8-AADA-4420-A3D3-962E1D2C1A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90578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hu.wikipedia.org/wiki/Pr%C3%A9pos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314726"/>
          </a:xfrm>
        </p:spPr>
        <p:txBody>
          <a:bodyPr>
            <a:normAutofit/>
          </a:bodyPr>
          <a:lstStyle/>
          <a:p>
            <a:r>
              <a:rPr lang="hu-H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HIVATÁS ÉS KÜLDETÉS</a:t>
            </a:r>
            <a:endParaRPr lang="hu-H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u-HU" altLang="hu-HU" sz="2800" b="1" i="1" dirty="0" smtClean="0">
                <a:latin typeface="Times New Roman" panose="02020603050405020304" pitchFamily="18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4708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hu-HU" altLang="hu-H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Szülő és iskola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hu-HU" alt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szülőnek áldozat a gyermek taníttatása és ezért fontos számára, hogy tanuljon…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hu-HU" alt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Megbíznak a mesterbe, vagy leváltják…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hu-HU" alt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társadalom közösen nevel…. 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hu-HU" alt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keresztény értékek közösek, bibliai alapokon….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hu-HU" alt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Mindenki felelős a más gyermekéért… 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hu-HU" alt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Természetes, hogy a gyerek a tanulás mellett otthon dolgozik!</a:t>
            </a:r>
          </a:p>
        </p:txBody>
      </p:sp>
    </p:spTree>
    <p:extLst>
      <p:ext uri="{BB962C8B-B14F-4D97-AF65-F5344CB8AC3E}">
        <p14:creationId xmlns:p14="http://schemas.microsoft.com/office/powerpoint/2010/main" val="3704754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hu-HU" altLang="hu-H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Oktatásügy - ma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hu-HU" alt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Köznevelési törvény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hu-HU" alt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Nagyobbrészt azonos az eddigivel – nincs igazán szerkezet változtatás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hu-HU" alt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 – kötelező tananyag minimum - kormány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hu-HU" alt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Kerettanterv - miniszter 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hu-HU" alt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Helyi tanterv - Fenntartó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hu-HU" alt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Tankönyv – tanár és Fenntartó</a:t>
            </a:r>
          </a:p>
          <a:p>
            <a:pPr eaLnBrk="1" hangingPunct="1">
              <a:lnSpc>
                <a:spcPct val="90000"/>
              </a:lnSpc>
            </a:pPr>
            <a:endParaRPr lang="hu-HU" altLang="hu-HU" b="1" dirty="0" smtClean="0"/>
          </a:p>
        </p:txBody>
      </p:sp>
    </p:spTree>
    <p:extLst>
      <p:ext uri="{BB962C8B-B14F-4D97-AF65-F5344CB8AC3E}">
        <p14:creationId xmlns:p14="http://schemas.microsoft.com/office/powerpoint/2010/main" val="34575906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35145"/>
            <a:ext cx="105156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hu-HU" altLang="hu-H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Nemzeti Alaptanterv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algn="just" eaLnBrk="1" hangingPunct="1">
              <a:spcBef>
                <a:spcPts val="0"/>
              </a:spcBef>
            </a:pPr>
            <a:r>
              <a:rPr lang="hu-HU" alt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Közösségi értékű elismert tudásanyagot közvetíteni!</a:t>
            </a:r>
          </a:p>
          <a:p>
            <a:pPr algn="just" eaLnBrk="1" hangingPunct="1">
              <a:spcBef>
                <a:spcPts val="0"/>
              </a:spcBef>
            </a:pPr>
            <a:r>
              <a:rPr lang="hu-HU" alt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együttműködéshez szükséges készségek, képességek.</a:t>
            </a:r>
          </a:p>
          <a:p>
            <a:pPr algn="just" eaLnBrk="1" hangingPunct="1">
              <a:spcBef>
                <a:spcPts val="0"/>
              </a:spcBef>
            </a:pPr>
            <a:r>
              <a:rPr lang="hu-HU" alt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Közösségi és személyes értéktudat, nemzeti és európai azonosságtudat.</a:t>
            </a:r>
          </a:p>
          <a:p>
            <a:pPr algn="just" eaLnBrk="1" hangingPunct="1">
              <a:spcBef>
                <a:spcPts val="0"/>
              </a:spcBef>
            </a:pPr>
            <a:r>
              <a:rPr lang="hu-HU" alt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Közös erkölcsi normák.</a:t>
            </a:r>
          </a:p>
          <a:p>
            <a:pPr eaLnBrk="1" hangingPunct="1">
              <a:spcBef>
                <a:spcPts val="0"/>
              </a:spcBef>
            </a:pPr>
            <a:r>
              <a:rPr lang="hu-HU" alt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Kritikai gondolkodás, szabadság, felelősségtudat.</a:t>
            </a:r>
          </a:p>
          <a:p>
            <a:pPr algn="just" eaLnBrk="1" hangingPunct="1">
              <a:spcBef>
                <a:spcPts val="0"/>
              </a:spcBef>
            </a:pPr>
            <a:r>
              <a:rPr lang="hu-HU" alt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Fenntarthatóság, megőrzés és megújulás.</a:t>
            </a:r>
          </a:p>
          <a:p>
            <a:pPr algn="just" eaLnBrk="1" hangingPunct="1">
              <a:spcBef>
                <a:spcPts val="0"/>
              </a:spcBef>
            </a:pPr>
            <a:r>
              <a:rPr lang="hu-HU" alt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Kormány fogadja el – Püspöki Konferencia!</a:t>
            </a:r>
          </a:p>
          <a:p>
            <a:pPr eaLnBrk="1" hangingPunct="1"/>
            <a:endParaRPr lang="hu-HU" altLang="hu-HU" b="1" dirty="0" smtClean="0"/>
          </a:p>
        </p:txBody>
      </p:sp>
    </p:spTree>
    <p:extLst>
      <p:ext uri="{BB962C8B-B14F-4D97-AF65-F5344CB8AC3E}">
        <p14:creationId xmlns:p14="http://schemas.microsoft.com/office/powerpoint/2010/main" val="3103848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Hittan Alaptanterve</a:t>
            </a:r>
            <a:endParaRPr lang="hu-H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hu-HU" alt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Istenről szóló ismeretekkel megismertetés.</a:t>
            </a:r>
          </a:p>
          <a:p>
            <a:pPr algn="just">
              <a:spcBef>
                <a:spcPts val="0"/>
              </a:spcBef>
            </a:pPr>
            <a:r>
              <a:rPr lang="hu-HU" alt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Kapcsolat vele!</a:t>
            </a:r>
            <a:endParaRPr lang="hu-HU" altLang="hu-H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hu-HU" alt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Szentségekhez </a:t>
            </a:r>
            <a:r>
              <a:rPr lang="hu-HU" altLang="hu-H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szükséges készségek, képességek.</a:t>
            </a:r>
          </a:p>
          <a:p>
            <a:pPr algn="just">
              <a:spcBef>
                <a:spcPts val="0"/>
              </a:spcBef>
            </a:pPr>
            <a:r>
              <a:rPr lang="hu-HU" alt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Közös </a:t>
            </a:r>
            <a:r>
              <a:rPr lang="hu-HU" altLang="hu-H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erkölcsi normák.</a:t>
            </a:r>
          </a:p>
          <a:p>
            <a:pPr>
              <a:spcBef>
                <a:spcPts val="0"/>
              </a:spcBef>
            </a:pPr>
            <a:r>
              <a:rPr lang="hu-HU" alt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Keresztény </a:t>
            </a:r>
            <a:r>
              <a:rPr lang="hu-HU" altLang="hu-H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felelősségtudat.</a:t>
            </a:r>
          </a:p>
          <a:p>
            <a:pPr algn="just">
              <a:spcBef>
                <a:spcPts val="0"/>
              </a:spcBef>
            </a:pPr>
            <a:r>
              <a:rPr lang="hu-HU" alt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Keresztény kultúra megújítása</a:t>
            </a:r>
            <a:r>
              <a:rPr lang="hu-HU" altLang="hu-H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hu-HU" altLang="hu-H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hu-HU" alt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Egyház közösségei, püspökség, plébánia,</a:t>
            </a:r>
            <a:r>
              <a:rPr lang="hu-HU" altLang="hu-H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szerzetesek,</a:t>
            </a:r>
            <a:r>
              <a:rPr lang="hu-HU" alt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stb.</a:t>
            </a:r>
            <a:endParaRPr lang="hu-HU" altLang="hu-H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hu-HU" alt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Püspöki Konferencia feladata</a:t>
            </a:r>
            <a:endParaRPr lang="hu-HU" sz="3600" dirty="0"/>
          </a:p>
        </p:txBody>
      </p:sp>
    </p:spTree>
    <p:extLst>
      <p:ext uri="{BB962C8B-B14F-4D97-AF65-F5344CB8AC3E}">
        <p14:creationId xmlns:p14="http://schemas.microsoft.com/office/powerpoint/2010/main" val="22844368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hu-HU" altLang="hu-H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Kerettanterv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43789"/>
            <a:ext cx="10515600" cy="4646952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70000"/>
              </a:lnSpc>
            </a:pPr>
            <a:r>
              <a:rPr lang="hu-HU" altLang="hu-HU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Fejlesztési területek – nevelési célok </a:t>
            </a:r>
          </a:p>
          <a:p>
            <a:pPr eaLnBrk="1" hangingPunct="1">
              <a:lnSpc>
                <a:spcPct val="70000"/>
              </a:lnSpc>
            </a:pPr>
            <a:r>
              <a:rPr lang="hu-HU" altLang="hu-HU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Erkölcsi nevelés </a:t>
            </a:r>
          </a:p>
          <a:p>
            <a:pPr eaLnBrk="1" hangingPunct="1">
              <a:lnSpc>
                <a:spcPct val="70000"/>
              </a:lnSpc>
            </a:pPr>
            <a:r>
              <a:rPr lang="hu-HU" altLang="hu-HU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Nemzeti azonosságtudat, hazafias nevelés </a:t>
            </a:r>
          </a:p>
          <a:p>
            <a:pPr eaLnBrk="1" hangingPunct="1">
              <a:lnSpc>
                <a:spcPct val="70000"/>
              </a:lnSpc>
            </a:pPr>
            <a:r>
              <a:rPr lang="hu-HU" altLang="hu-HU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önismeret és a társas kultúra fejlesztése </a:t>
            </a:r>
          </a:p>
          <a:p>
            <a:pPr eaLnBrk="1" hangingPunct="1">
              <a:lnSpc>
                <a:spcPct val="70000"/>
              </a:lnSpc>
            </a:pPr>
            <a:r>
              <a:rPr lang="hu-HU" altLang="hu-HU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testi és lelki egészségre nevelés </a:t>
            </a:r>
          </a:p>
          <a:p>
            <a:pPr eaLnBrk="1" hangingPunct="1">
              <a:lnSpc>
                <a:spcPct val="70000"/>
              </a:lnSpc>
            </a:pPr>
            <a:r>
              <a:rPr lang="hu-HU" altLang="hu-HU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családi életre nevelés </a:t>
            </a:r>
          </a:p>
          <a:p>
            <a:pPr eaLnBrk="1" hangingPunct="1">
              <a:lnSpc>
                <a:spcPct val="70000"/>
              </a:lnSpc>
            </a:pPr>
            <a:r>
              <a:rPr lang="hu-HU" altLang="hu-HU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Felelősségvállalás másokért, önkéntesség </a:t>
            </a:r>
          </a:p>
          <a:p>
            <a:pPr eaLnBrk="1" hangingPunct="1">
              <a:lnSpc>
                <a:spcPct val="70000"/>
              </a:lnSpc>
            </a:pPr>
            <a:r>
              <a:rPr lang="hu-HU" altLang="hu-HU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Fenntarthatóság, környezettudatosság </a:t>
            </a:r>
          </a:p>
          <a:p>
            <a:pPr eaLnBrk="1" hangingPunct="1">
              <a:lnSpc>
                <a:spcPct val="70000"/>
              </a:lnSpc>
            </a:pPr>
            <a:r>
              <a:rPr lang="hu-HU" altLang="hu-HU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Gazdasági és pénzügyi nevelés </a:t>
            </a:r>
          </a:p>
          <a:p>
            <a:pPr eaLnBrk="1" hangingPunct="1">
              <a:lnSpc>
                <a:spcPct val="70000"/>
              </a:lnSpc>
            </a:pPr>
            <a:r>
              <a:rPr lang="hu-HU" altLang="hu-HU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Médiatudatosságra nevelés </a:t>
            </a:r>
          </a:p>
          <a:p>
            <a:pPr eaLnBrk="1" hangingPunct="1">
              <a:lnSpc>
                <a:spcPct val="70000"/>
              </a:lnSpc>
            </a:pPr>
            <a:r>
              <a:rPr lang="hu-HU" altLang="hu-HU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tanulás tanítása </a:t>
            </a:r>
          </a:p>
          <a:p>
            <a:pPr eaLnBrk="1" hangingPunct="1">
              <a:lnSpc>
                <a:spcPct val="70000"/>
              </a:lnSpc>
            </a:pPr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17488935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hu-HU" altLang="hu-H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Kerettanterv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hu-HU" altLang="hu-H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Alsó tagozat 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Felső tagozat 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Négy évfolyamos gimnázium 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Hat évfolyamos gimnázium 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Nyolc évfolyamos gimnázium 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Szakközépiskola 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Szakiskola (külön projektben) </a:t>
            </a:r>
            <a:endParaRPr lang="hu-HU" altLang="hu-H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hu-HU" alt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Miniszteri rendelet </a:t>
            </a:r>
            <a:endParaRPr lang="hu-HU" altLang="hu-HU" sz="3600" dirty="0"/>
          </a:p>
        </p:txBody>
      </p:sp>
    </p:spTree>
    <p:extLst>
      <p:ext uri="{BB962C8B-B14F-4D97-AF65-F5344CB8AC3E}">
        <p14:creationId xmlns:p14="http://schemas.microsoft.com/office/powerpoint/2010/main" val="29444031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Hittan Kerettanterve</a:t>
            </a:r>
            <a:endParaRPr lang="hu-H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Püspök Atyáknak feladatuk kidolgoztatni.</a:t>
            </a:r>
          </a:p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ő felelősségük, hogy a közös tartalmak: </a:t>
            </a:r>
          </a:p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Milyen sorrendben?</a:t>
            </a:r>
          </a:p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Milyen hangsúllyal?</a:t>
            </a:r>
          </a:p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Milyen módszerrel?</a:t>
            </a:r>
          </a:p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Milyen tankönyvvel tanítják!</a:t>
            </a:r>
          </a:p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 valaki ettől eltér, akkor kidolgozza és jóváhagyatja!</a:t>
            </a:r>
            <a:endParaRPr lang="hu-H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4257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Helyi tanterv</a:t>
            </a:r>
            <a:endParaRPr lang="hu-H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Minden kerettantervet lehet használni amit az óraszámba megtanítható és megjelent! (Kevés van!)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Helyi tanterv – KT valamennyivel bővíteni kell!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helyi adottságok 10 % hozzáadását jelenti!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Továbbhaladás feltételeinek meghatározása!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Jóváhagyja a Fenntartó!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Fenntartó határozza meg a tankönyvet, amit már az állam is szabályoz!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612917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Hittan helyi </a:t>
            </a:r>
            <a:r>
              <a:rPr lang="hu-H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tanterv</a:t>
            </a:r>
            <a:endParaRPr lang="hu-HU" sz="6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püspök által jóváhagyottat lehet bővíteni és kell a helyi adottságokkal!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Püspök Atya, szerzetes elöljárók feladata, </a:t>
            </a:r>
            <a:r>
              <a:rPr lang="hu-H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hogy mit hagy jóvá</a:t>
            </a: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 Nem mindig élnek vele!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hittan könyvek használatának jóváhagyása!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Hittankönyv nélküliség – merénylet a fiatal és az egyház ellen!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Az </a:t>
            </a:r>
            <a:r>
              <a:rPr lang="hu-HU" sz="3600" b="1" dirty="0">
                <a:latin typeface="Times New Roman" pitchFamily="18" charset="0"/>
                <a:cs typeface="Times New Roman" pitchFamily="18" charset="0"/>
              </a:rPr>
              <a:t>igazgató ezt kérheti! Nem határozhatja meg</a:t>
            </a:r>
            <a:r>
              <a:rPr lang="hu-HU" sz="3600" b="1" dirty="0" smtClean="0">
                <a:latin typeface="Times New Roman" pitchFamily="18" charset="0"/>
                <a:cs typeface="Times New Roman" pitchFamily="18" charset="0"/>
              </a:rPr>
              <a:t>!!!</a:t>
            </a:r>
            <a:endParaRPr lang="hu-H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429006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Tanmenet</a:t>
            </a:r>
            <a:endParaRPr lang="hu-HU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helyi tanterv alapján készül! Osztályra lebontva!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Lehet közös tanmenet! – Tankönyvek készítenek!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tanár felelős készíteni.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Nem térhet el a helyi tantervtől és tankönyvtől!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igazgató hagyja jóvá és illeszti be az éves munkaprogramjába! De nem változtathat rajta!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Jó ha van az egyházmegyének!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Általában van a tankönyvekhez.</a:t>
            </a:r>
            <a:endParaRPr lang="hu-H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059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GYAKORLATI KÉRDÉSEK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762722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Hittan tanmenet</a:t>
            </a:r>
            <a:endParaRPr lang="hu-HU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helyi tanterv alapján készül! Osztályra lebontva!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Lehet közös tanmenet! – Tankönyvek készítenek!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hittanár felelős készíteni.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Nem térhet el a helyi tantervtől és tankönyvtől!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igazgató hagyja jóvá és illeszti be az éves munkaprogramjába! De nem változtathat rajta!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Jó ha van az egyházmegyének tanmenete!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Eltérni egyházi jóváhagyással lehet!</a:t>
            </a:r>
            <a:endParaRPr lang="hu-H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9066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Tankönyv</a:t>
            </a:r>
            <a:endParaRPr lang="hu-H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Nincs jó tankönyv! </a:t>
            </a:r>
            <a:endParaRPr lang="hu-H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Úgy gondolom, hogy nem eléggé képzett tanár akinek tanítani kell!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Semmi sem rosszabb mint a tankönyvnélküliség!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Püspök Atyák felelőssége a jóváhagyás!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Jogom van-e fölébe emelni magam?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Felvételi a Margitban!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Fenntartó hagyja jóvá a használható tankönyvet!</a:t>
            </a:r>
          </a:p>
        </p:txBody>
      </p:sp>
    </p:spTree>
    <p:extLst>
      <p:ext uri="{BB962C8B-B14F-4D97-AF65-F5344CB8AC3E}">
        <p14:creationId xmlns:p14="http://schemas.microsoft.com/office/powerpoint/2010/main" val="42836781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Hogyan készülök órára?</a:t>
            </a:r>
            <a:endParaRPr lang="hu-H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Minőségi időt igényel!</a:t>
            </a:r>
            <a:r>
              <a:rPr lang="hu-H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hu-H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Milyen </a:t>
            </a:r>
            <a:r>
              <a:rPr lang="hu-H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órát akarsz </a:t>
            </a: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tartani? Mit akarsz megtanítani!</a:t>
            </a:r>
            <a:endParaRPr lang="hu-H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Egy mondatban!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óravázlat segít, hogy jó órát tudj tartani!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Tanmenet, tankönyv, stb. – megfelelően haladj!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Lehet belenézni, de nem azt olvasni!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Milyen szemléltető eszközöket akarsz használni?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hu-H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4212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Óravázlat</a:t>
            </a:r>
            <a:endParaRPr lang="hu-H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Tanár készíti!</a:t>
            </a:r>
          </a:p>
          <a:p>
            <a:pPr>
              <a:spcBef>
                <a:spcPts val="0"/>
              </a:spcBef>
            </a:pPr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Legyen minden órán? Legyen leírva?</a:t>
            </a:r>
          </a:p>
          <a:p>
            <a:pPr>
              <a:spcBef>
                <a:spcPts val="0"/>
              </a:spcBef>
            </a:pPr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Felelés, ha lehet tudod, hogy kit!</a:t>
            </a:r>
          </a:p>
          <a:p>
            <a:pPr>
              <a:spcBef>
                <a:spcPts val="0"/>
              </a:spcBef>
            </a:pPr>
            <a:r>
              <a:rPr lang="hu-H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</a:t>
            </a:r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 anyag megbeszélése! Milyen szemléltetést használsz?</a:t>
            </a:r>
          </a:p>
          <a:p>
            <a:pPr>
              <a:spcBef>
                <a:spcPts val="0"/>
              </a:spcBef>
            </a:pPr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Kérdések! Lökött kérdésre, lehet lökött választ adni!!!</a:t>
            </a:r>
          </a:p>
          <a:p>
            <a:pPr>
              <a:spcBef>
                <a:spcPts val="0"/>
              </a:spcBef>
            </a:pPr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lehet tőle térni!</a:t>
            </a:r>
          </a:p>
          <a:p>
            <a:pPr>
              <a:spcBef>
                <a:spcPts val="0"/>
              </a:spcBef>
            </a:pPr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Óra végén a tanáriba menet értékeld, hogyan sikerült!</a:t>
            </a:r>
          </a:p>
          <a:p>
            <a:pPr>
              <a:spcBef>
                <a:spcPts val="0"/>
              </a:spcBef>
            </a:pPr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 csak a kudarcokat rögzítsd!</a:t>
            </a:r>
            <a:endParaRPr lang="hu-H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8811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Osztályzás, jegyek</a:t>
            </a:r>
            <a:endParaRPr lang="hu-H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Általában a tantestület, az igazgató határozza meg, hogy hány jegy legyen félévenként. N x 2 + 1 jegy legyen.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Nincs elég jegy nem veszik komolyan!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Nyilván nem az a cél, hogy buktassunk! (Hittan érettségin bukás!)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Igyekezzünk dicsérni!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Van-e elég spiritusz bennünk, hogy értünk megtanulják?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Osztályzásnál légy következetes!</a:t>
            </a:r>
            <a:endParaRPr lang="hu-H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7094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Tanuló értékelés</a:t>
            </a:r>
            <a:endParaRPr lang="hu-H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Mérni kell a diákokat akkor is, ha tudjuk, hogy igazságos mércét még nem találták meg.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Szóbeli és írásbeli számonkérés aránya?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Szóbeli feleletnél legyen értékelés!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Dolgozat javítás időben! 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Esélyem legyen a mentegetőzésre!?!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Témazáró dolgozatnál nincs két azonos feladatsor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044387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Témazáró dolgozat!</a:t>
            </a:r>
            <a:endParaRPr lang="hu-H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Legyen, mert nem teljes értékű a tantárgy!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hu-H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 nincs jeles dolgozat!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hu-H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Jól tanítottam-e meg a tananyagot?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hu-H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általam megtanított tananyagnak megfelelő feladatsor készítettem-e?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hu-H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Komolyan vette-e a tananyag tanítása közben a számonkérést?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hu-H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 készültek rendesen a lehet a körvetkező kérdés!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hu-H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hu-H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4745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Óra megtartása – I.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 belépsz az osztályba, akkor derül ki mi vár rád!</a:t>
            </a:r>
          </a:p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Hármas színpadon vagy: </a:t>
            </a:r>
          </a:p>
          <a:p>
            <a:pPr marL="0" indent="0">
              <a:buNone/>
            </a:pPr>
            <a:r>
              <a:rPr lang="hu-H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együttműködők, ők a partnereid!</a:t>
            </a:r>
          </a:p>
          <a:p>
            <a:pPr>
              <a:buFontTx/>
              <a:buChar char="-"/>
            </a:pPr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passzívak, akiket meg lehet szólítani!</a:t>
            </a:r>
          </a:p>
          <a:p>
            <a:pPr>
              <a:buFontTx/>
              <a:buChar char="-"/>
            </a:pPr>
            <a:r>
              <a:rPr lang="hu-H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elegedők, akik végtelen sajnálattal tekintenek rád!</a:t>
            </a:r>
            <a:endParaRPr lang="hu-H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Karmesternek kell lenned, a varázspálca a te kezedbe van!</a:t>
            </a:r>
          </a:p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Határozott, derűs hangulattal fél sikered lesz!</a:t>
            </a:r>
          </a:p>
          <a:p>
            <a:endParaRPr lang="hu-H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8995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Óra megtartása – </a:t>
            </a:r>
            <a:r>
              <a:rPr lang="hu-H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</a:t>
            </a:r>
            <a:endParaRPr lang="hu-H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órának legyen kezdete, köszönjenek! Vegyék tudomásul, hogy bejöttél!</a:t>
            </a:r>
          </a:p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Legyen jelentés, az óra anyagának és a hiányzók beírása.</a:t>
            </a:r>
          </a:p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Esetleg legyen ima?! Egy leteremtés után ne!</a:t>
            </a:r>
          </a:p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Oktatástechnikai eszközök használatát ellenőrizd!</a:t>
            </a:r>
          </a:p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Legyen tartalék anyagod!</a:t>
            </a:r>
          </a:p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Mindig legyen házi feladat, ha lehet tankönyvből és írásban.</a:t>
            </a:r>
          </a:p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Legyen befejezése az órának! Elköszönés! Ima, ének? Stb.</a:t>
            </a:r>
          </a:p>
          <a:p>
            <a:endParaRPr lang="hu-H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802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hu-HU" altLang="hu-H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Eredmények?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hu-HU" alt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Vallásos nevelés tragikus-néhány felvételi élmény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hu-HU" alt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4000 éve született Jézus Krisztus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hu-HU" alt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Ünnepeken járunk – halottak napja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hu-HU" alt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Tíz parancs -  öt után megáll!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hu-HU" alt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Szülő református – elég ha időnként bibliát olvas! 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hu-HU" alt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Nem fér a programba</a:t>
            </a:r>
            <a:r>
              <a:rPr lang="hu-HU" altLang="hu-H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hitoktatónak belefér!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hu-HU" alt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Von olyan hitoktató akit még nem láttam! Kihez tartozik?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hu-HU" alt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Olyan rosszak, hogy a hitoktató csak fegyelmez!!!</a:t>
            </a:r>
          </a:p>
        </p:txBody>
      </p:sp>
    </p:spTree>
    <p:extLst>
      <p:ext uri="{BB962C8B-B14F-4D97-AF65-F5344CB8AC3E}">
        <p14:creationId xmlns:p14="http://schemas.microsoft.com/office/powerpoint/2010/main" val="4144289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289167" y="1184223"/>
            <a:ext cx="9533745" cy="2878110"/>
          </a:xfrm>
        </p:spPr>
        <p:txBody>
          <a:bodyPr>
            <a:normAutofit fontScale="90000"/>
          </a:bodyPr>
          <a:lstStyle/>
          <a:p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b="1" dirty="0"/>
              <a:t/>
            </a:r>
            <a:br>
              <a:rPr lang="hu-HU" b="1" dirty="0"/>
            </a:br>
            <a:r>
              <a:rPr lang="hu-HU" sz="6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„A gyémántot gyémánttal csiszolják, az embert emberrel.”</a:t>
            </a:r>
            <a:endParaRPr lang="hu-HU" sz="6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2855640" y="4317167"/>
            <a:ext cx="6400800" cy="1648917"/>
          </a:xfrm>
        </p:spPr>
        <p:txBody>
          <a:bodyPr>
            <a:normAutofit fontScale="92500"/>
          </a:bodyPr>
          <a:lstStyle/>
          <a:p>
            <a:r>
              <a:rPr lang="hu-HU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„Ha Isten büntetni akarja az embereket, meghallgatja az imáikat.”</a:t>
            </a:r>
          </a:p>
          <a:p>
            <a:r>
              <a:rPr lang="hu-HU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Oscar Wilde</a:t>
            </a:r>
          </a:p>
          <a:p>
            <a:endParaRPr lang="hu-H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84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altLang="hu-H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Iskolai élet</a:t>
            </a:r>
          </a:p>
        </p:txBody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hu-HU" alt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Tantestület hitelessége – követhetők vagyunk-e?</a:t>
            </a:r>
          </a:p>
          <a:p>
            <a:r>
              <a:rPr lang="hu-HU" alt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Hiteles-e a hittanár?</a:t>
            </a:r>
          </a:p>
          <a:p>
            <a:r>
              <a:rPr lang="hu-HU" alt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Jó tanár-e?</a:t>
            </a:r>
          </a:p>
          <a:p>
            <a:r>
              <a:rPr lang="hu-HU" alt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Nem szentek, de hitelesek!</a:t>
            </a:r>
          </a:p>
          <a:p>
            <a:r>
              <a:rPr lang="hu-HU" alt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Hittanár lelki ember-e?</a:t>
            </a:r>
          </a:p>
          <a:p>
            <a:r>
              <a:rPr lang="hu-HU" alt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Mit jelent a lelki ember? Otthon imádkozik? </a:t>
            </a:r>
          </a:p>
          <a:p>
            <a:r>
              <a:rPr lang="hu-HU" alt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a tantestületben nem dolgozik és gyűlölködik?</a:t>
            </a:r>
          </a:p>
          <a:p>
            <a:r>
              <a:rPr lang="hu-HU" alt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Kihúzza magát a közmunkából!? </a:t>
            </a:r>
          </a:p>
          <a:p>
            <a:endParaRPr lang="hu-HU" altLang="hu-HU" dirty="0" smtClean="0">
              <a:latin typeface="Arial" panose="020B0604020202020204" pitchFamily="34" charset="0"/>
            </a:endParaRPr>
          </a:p>
          <a:p>
            <a:endParaRPr lang="hu-HU" altLang="hu-HU" dirty="0" smtClean="0">
              <a:latin typeface="Arial" panose="020B0604020202020204" pitchFamily="34" charset="0"/>
            </a:endParaRPr>
          </a:p>
          <a:p>
            <a:endParaRPr lang="hu-HU" altLang="hu-HU" dirty="0" smtClean="0">
              <a:latin typeface="Arial" panose="020B0604020202020204" pitchFamily="34" charset="0"/>
            </a:endParaRPr>
          </a:p>
          <a:p>
            <a:endParaRPr lang="hu-HU" altLang="hu-HU" dirty="0" smtClean="0">
              <a:latin typeface="Arial" panose="020B0604020202020204" pitchFamily="34" charset="0"/>
            </a:endParaRPr>
          </a:p>
          <a:p>
            <a:endParaRPr lang="hu-HU" altLang="hu-HU" dirty="0" smtClean="0">
              <a:latin typeface="Arial" panose="020B0604020202020204" pitchFamily="34" charset="0"/>
            </a:endParaRPr>
          </a:p>
          <a:p>
            <a:endParaRPr lang="hu-HU" altLang="hu-HU" dirty="0" smtClean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</a:pPr>
            <a:endParaRPr lang="hu-HU" altLang="hu-HU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22577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Tanári munka félelmei</a:t>
            </a:r>
            <a:endParaRPr lang="hu-H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Munkanélküliség félelme, pótcselekvésre kényszerülnek, önmagukról kialakított kép sérül</a:t>
            </a:r>
          </a:p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fölösleges munkát végeznek és ez gyenge fizetéssel  sújtották</a:t>
            </a:r>
          </a:p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Átsorolást is sokan úgy élték meg, mint megalázást, az eddig épített bástyái leomlottak</a:t>
            </a:r>
          </a:p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Megfizetett megelégedett pedagógusra van szüksége a társadalomnak.</a:t>
            </a:r>
          </a:p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jelenlegi fizetésből megélni lehet, de felelősen családot alapítani nem.</a:t>
            </a:r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921748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Pedagógus diák kapcsolat – I.</a:t>
            </a:r>
            <a:endParaRPr lang="hu-H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Különlegesen kényes kérdés (pedofil botrányok, vagy fiatalokkal való kapcsolat)</a:t>
            </a:r>
          </a:p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tanár határozottságot sugall, a diák biztonságba érzi magát, bízik benne</a:t>
            </a:r>
          </a:p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Tanár egy a sokcsatornás ismeretszerzésben</a:t>
            </a:r>
          </a:p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Lehetsz esendő, de ne légy hiteltelen</a:t>
            </a:r>
          </a:p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Merd bevallani, ha nem tudsz valamit</a:t>
            </a:r>
          </a:p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Legyen benned könnyedség és távolságtartás.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390591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Pedagógus diák kapcsolat – II.</a:t>
            </a:r>
            <a:endParaRPr lang="hu-H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diák nem zsák amit telegyömöszölünk, fáklya amit lángra lobbantunk (Marx György)</a:t>
            </a:r>
          </a:p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Jóindulattal lenni, ha diák felöl nem mindig ez a szándék</a:t>
            </a:r>
          </a:p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tanár-diák „aszimmetrikus kapcsolat”,  a tanári jóindulat és szeretet, mindent megelőz</a:t>
            </a:r>
          </a:p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diákokkal az emberi méltóságukat megtapasztaltatni az iskolában, ha a társadalomból már más élménnyel jönnek, ….</a:t>
            </a:r>
          </a:p>
        </p:txBody>
      </p:sp>
    </p:spTree>
    <p:extLst>
      <p:ext uri="{BB962C8B-B14F-4D97-AF65-F5344CB8AC3E}">
        <p14:creationId xmlns:p14="http://schemas.microsoft.com/office/powerpoint/2010/main" val="10404496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Motiváció szerepe</a:t>
            </a:r>
            <a:endParaRPr lang="hu-H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Példaképnek kell lenned!</a:t>
            </a:r>
          </a:p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Etikus magatartás vár el tőled a társadalom</a:t>
            </a:r>
          </a:p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Tovább élsz tanítványaidban (hanghordozás, gesztus, …)</a:t>
            </a:r>
          </a:p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Legyél képes megújulni</a:t>
            </a:r>
          </a:p>
          <a:p>
            <a:r>
              <a:rPr lang="hu-H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Magister</a:t>
            </a:r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hu-H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nascitus</a:t>
            </a:r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sed</a:t>
            </a:r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fit!</a:t>
            </a:r>
          </a:p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Senki nem születik tanárnak, hanem azzá lesz!</a:t>
            </a:r>
          </a:p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Mindig kételkedj, hogy jó tanár vagy, de mindig törekedj arra, hogy azzá légy!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965980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altLang="hu-H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Jövő építése</a:t>
            </a:r>
          </a:p>
        </p:txBody>
      </p:sp>
      <p:sp>
        <p:nvSpPr>
          <p:cNvPr id="4608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hu-HU" alt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Lassú, de folyamatos változtatás a keresztény élet felé!</a:t>
            </a:r>
          </a:p>
          <a:p>
            <a:r>
              <a:rPr lang="hu-HU" alt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Szülőkkel jó és hiteles kapcsolat építése!</a:t>
            </a:r>
          </a:p>
          <a:p>
            <a:r>
              <a:rPr lang="hu-HU" alt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Szülők nevelése:</a:t>
            </a:r>
          </a:p>
          <a:p>
            <a:pPr marL="0" indent="0">
              <a:buNone/>
            </a:pPr>
            <a:r>
              <a:rPr lang="hu-HU" alt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piarista szülők közössége</a:t>
            </a:r>
          </a:p>
          <a:p>
            <a:pPr>
              <a:buFontTx/>
              <a:buChar char="-"/>
            </a:pPr>
            <a:r>
              <a:rPr lang="hu-HU" altLang="hu-H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margitos</a:t>
            </a:r>
            <a:r>
              <a:rPr lang="hu-HU" alt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szülők közössége</a:t>
            </a:r>
          </a:p>
          <a:p>
            <a:pPr>
              <a:buFontTx/>
              <a:buChar char="-"/>
            </a:pPr>
            <a:r>
              <a:rPr lang="hu-HU" alt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…….</a:t>
            </a:r>
          </a:p>
          <a:p>
            <a:pPr marL="0" indent="0">
              <a:buNone/>
            </a:pPr>
            <a:r>
              <a:rPr lang="hu-HU" alt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Új formák keresése…. </a:t>
            </a:r>
          </a:p>
          <a:p>
            <a:pPr marL="0" indent="0">
              <a:buNone/>
            </a:pPr>
            <a:r>
              <a:rPr lang="hu-HU" alt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Várjuk ki lesz közülünk szent!</a:t>
            </a:r>
          </a:p>
          <a:p>
            <a:pPr marL="0" indent="0">
              <a:buNone/>
            </a:pPr>
            <a:endParaRPr lang="hu-HU" altLang="hu-H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altLang="hu-H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1781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Köszönöm, hogy meghallgattak!</a:t>
            </a:r>
            <a:endParaRPr lang="hu-H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  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438157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Megbeszélendők!</a:t>
            </a:r>
            <a:endParaRPr lang="hu-H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Hitoktatás és plébánia kapcsolata!</a:t>
            </a:r>
          </a:p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Közösségek építése?</a:t>
            </a:r>
          </a:p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Versenyek?</a:t>
            </a:r>
          </a:p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Lelkigyakorlatok!</a:t>
            </a:r>
          </a:p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Zarándoklatok?</a:t>
            </a:r>
          </a:p>
          <a:p>
            <a:endParaRPr lang="hu-H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514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hu-HU" altLang="hu-H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Közoktatás felé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hu-HU" altLang="hu-H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Kolostori és püspöki iskolák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hu-HU" altLang="hu-H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Városi iskolák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hu-HU" altLang="hu-H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Hét szabad művészet 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hu-HU" altLang="hu-H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trivium</a:t>
            </a:r>
            <a:r>
              <a:rPr lang="hu-HU" altLang="hu-H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(grammatika, retorika, dialektika)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hu-HU" altLang="hu-H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qvadrivium</a:t>
            </a:r>
            <a:r>
              <a:rPr lang="hu-HU" altLang="hu-H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hu-HU" altLang="hu-H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asztronomia</a:t>
            </a:r>
            <a:r>
              <a:rPr lang="hu-HU" altLang="hu-H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aritmetika, geometria és </a:t>
            </a:r>
            <a:r>
              <a:rPr lang="hu-HU" altLang="hu-H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musica</a:t>
            </a:r>
            <a:r>
              <a:rPr lang="hu-HU" altLang="hu-H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hu-HU" altLang="hu-H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Olvasás, írás, számolás, ének</a:t>
            </a:r>
            <a:r>
              <a:rPr lang="hu-HU" alt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  <a:endParaRPr lang="hu-HU" altLang="hu-H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hu-HU" altLang="hu-H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Latin nyelven…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hu-HU" altLang="hu-H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Kiváltságosak tanulnak….</a:t>
            </a:r>
          </a:p>
        </p:txBody>
      </p:sp>
    </p:spTree>
    <p:extLst>
      <p:ext uri="{BB962C8B-B14F-4D97-AF65-F5344CB8AC3E}">
        <p14:creationId xmlns:p14="http://schemas.microsoft.com/office/powerpoint/2010/main" val="1145100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Kanonokok</a:t>
            </a:r>
            <a:endParaRPr lang="hu-H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Prépost"/>
              </a:rPr>
              <a:t>prépost</a:t>
            </a: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(nagyprépost),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olvasó kanonok </a:t>
            </a:r>
            <a:r>
              <a:rPr lang="hu-H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u-HU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Lector</a:t>
            </a:r>
            <a:r>
              <a:rPr lang="hu-H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éneklő kanonok </a:t>
            </a:r>
            <a:r>
              <a:rPr lang="hu-H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u-HU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Cantor</a:t>
            </a:r>
            <a:r>
              <a:rPr lang="hu-H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őr-kanonok </a:t>
            </a:r>
            <a:r>
              <a:rPr lang="hu-H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u-HU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Custos</a:t>
            </a:r>
            <a:r>
              <a:rPr lang="hu-H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kanonok 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(püspöki iskola, </a:t>
            </a:r>
            <a:r>
              <a:rPr lang="hu-H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sopron</a:t>
            </a: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!!)</a:t>
            </a:r>
            <a:endParaRPr lang="hu-H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911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hu-HU" altLang="hu-H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Egyetemet előkészítő iskolák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hu-HU" alt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Olvasás tanítása…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hu-HU" alt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Vallásos alapismeretek tanítása…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hu-HU" alt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Éneklés tanítása…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hu-HU" alt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Grammatika a latin nyelvtan tanítása..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hu-HU" alt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Írás tudománya – </a:t>
            </a:r>
            <a:r>
              <a:rPr lang="hu-HU" altLang="hu-H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diktamen</a:t>
            </a:r>
            <a:r>
              <a:rPr lang="hu-HU" alt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hu-HU" altLang="hu-H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Komputusz</a:t>
            </a:r>
            <a:r>
              <a:rPr lang="hu-HU" alt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 számolás, geometria, csillagászat, naptár…..)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hu-HU" alt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Filozófia, fizika …</a:t>
            </a:r>
          </a:p>
        </p:txBody>
      </p:sp>
    </p:spTree>
    <p:extLst>
      <p:ext uri="{BB962C8B-B14F-4D97-AF65-F5344CB8AC3E}">
        <p14:creationId xmlns:p14="http://schemas.microsoft.com/office/powerpoint/2010/main" val="1638409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hu-HU" altLang="hu-H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Magyar oktatásügy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</a:pPr>
            <a:r>
              <a:rPr lang="hu-HU" alt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Iskolai szerkezet váltások a történelem során</a:t>
            </a:r>
          </a:p>
          <a:p>
            <a:pPr>
              <a:spcBef>
                <a:spcPts val="0"/>
              </a:spcBef>
            </a:pPr>
            <a:r>
              <a:rPr lang="hu-HU" altLang="hu-H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Reformáció, szerzetesrendek, püspöki iskolák</a:t>
            </a:r>
          </a:p>
          <a:p>
            <a:pPr eaLnBrk="1" hangingPunct="1">
              <a:spcBef>
                <a:spcPts val="0"/>
              </a:spcBef>
            </a:pPr>
            <a:r>
              <a:rPr lang="hu-HU" alt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Ratio Educationis – egységes iskola – 1777</a:t>
            </a:r>
          </a:p>
          <a:p>
            <a:pPr eaLnBrk="1" hangingPunct="1">
              <a:spcBef>
                <a:spcPts val="0"/>
              </a:spcBef>
            </a:pPr>
            <a:r>
              <a:rPr lang="hu-HU" altLang="hu-H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Organizations</a:t>
            </a:r>
            <a:r>
              <a:rPr lang="hu-HU" alt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Entwurf</a:t>
            </a:r>
            <a:r>
              <a:rPr lang="hu-HU" alt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- érettségi - (1850)</a:t>
            </a:r>
          </a:p>
          <a:p>
            <a:pPr eaLnBrk="1" hangingPunct="1">
              <a:spcBef>
                <a:spcPts val="0"/>
              </a:spcBef>
            </a:pPr>
            <a:r>
              <a:rPr lang="hu-HU" alt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osztályos általános iskola (1945)</a:t>
            </a:r>
          </a:p>
          <a:p>
            <a:pPr eaLnBrk="1" hangingPunct="1">
              <a:spcBef>
                <a:spcPts val="0"/>
              </a:spcBef>
            </a:pPr>
            <a:r>
              <a:rPr lang="hu-HU" alt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Bolognai rendszer (2006)</a:t>
            </a:r>
          </a:p>
          <a:p>
            <a:pPr eaLnBrk="1" hangingPunct="1">
              <a:spcBef>
                <a:spcPts val="0"/>
              </a:spcBef>
            </a:pPr>
            <a:r>
              <a:rPr lang="hu-HU" alt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Újra beszélnek szerkezetről - de csak beszéd!!!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hu-HU" altLang="hu-HU" b="1" dirty="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2466540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hu-HU" altLang="hu-H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Politikai döntések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u-HU" altLang="hu-H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Eötvös törvény a kötelező oktatásról 1848-ban nem lett törvény, de 1868-ban </a:t>
            </a:r>
            <a:r>
              <a:rPr lang="hu-HU" alt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igen!</a:t>
            </a:r>
            <a:endParaRPr lang="hu-HU" altLang="hu-H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Trefort Ágoston 1883 egységes középiskolák megszervezése</a:t>
            </a:r>
          </a:p>
          <a:p>
            <a:pPr eaLnBrk="1" hangingPunct="1"/>
            <a:r>
              <a:rPr lang="hu-HU" altLang="hu-H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Szakképzés bevezetése</a:t>
            </a:r>
          </a:p>
          <a:p>
            <a:pPr eaLnBrk="1" hangingPunct="1"/>
            <a:r>
              <a:rPr lang="hu-HU" altLang="hu-H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Óvodai oktatás </a:t>
            </a:r>
            <a:r>
              <a:rPr lang="hu-HU" alt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bevezetése</a:t>
            </a:r>
          </a:p>
          <a:p>
            <a:pPr eaLnBrk="1" hangingPunct="1"/>
            <a:r>
              <a:rPr lang="hu-HU" alt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Tanköteles kor?</a:t>
            </a:r>
            <a:endParaRPr lang="hu-HU" altLang="hu-H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278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hu-HU" altLang="hu-H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Tantervek a múltban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hu-HU" altLang="hu-HU" sz="3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Ratio Educationis- 1777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z="3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Közös iskolai rendszer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z="3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3+2+</a:t>
            </a:r>
            <a:r>
              <a:rPr lang="hu-HU" altLang="hu-HU" sz="3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altLang="hu-HU" sz="3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éves gimnázium szerkezet – fizetős gimnázium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z="3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Entwurfban</a:t>
            </a:r>
            <a:r>
              <a:rPr lang="hu-HU" altLang="hu-HU" sz="3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1853. „művelt nemes jellem” áll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z="3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évfolyam (humán, reál, stb.) – kilépés az életbe. (tekintetes úr!)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z="3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Hittan heti 2 óra.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z="3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8+4 általános iskola nincs kötelező hittan.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z="3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Választható hittan van! </a:t>
            </a:r>
          </a:p>
          <a:p>
            <a:pPr eaLnBrk="1" hangingPunct="1">
              <a:lnSpc>
                <a:spcPct val="90000"/>
              </a:lnSpc>
            </a:pPr>
            <a:endParaRPr lang="hu-HU" altLang="hu-HU" b="1" dirty="0" smtClean="0"/>
          </a:p>
        </p:txBody>
      </p:sp>
    </p:spTree>
    <p:extLst>
      <p:ext uri="{BB962C8B-B14F-4D97-AF65-F5344CB8AC3E}">
        <p14:creationId xmlns:p14="http://schemas.microsoft.com/office/powerpoint/2010/main" val="1799596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1652</Words>
  <Application>Microsoft Office PowerPoint</Application>
  <PresentationFormat>Szélesvásznú</PresentationFormat>
  <Paragraphs>274</Paragraphs>
  <Slides>37</Slides>
  <Notes>3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37</vt:i4>
      </vt:variant>
    </vt:vector>
  </HeadingPairs>
  <TitlesOfParts>
    <vt:vector size="43" baseType="lpstr">
      <vt:lpstr>Arial</vt:lpstr>
      <vt:lpstr>Calibri</vt:lpstr>
      <vt:lpstr>Calibri Light</vt:lpstr>
      <vt:lpstr>Times New Roman</vt:lpstr>
      <vt:lpstr>Wingdings</vt:lpstr>
      <vt:lpstr>Office-téma</vt:lpstr>
      <vt:lpstr>HIVATÁS ÉS KÜLDETÉS</vt:lpstr>
      <vt:lpstr>GYAKORLATI KÉRDÉSEK</vt:lpstr>
      <vt:lpstr>  „A gyémántot gyémánttal csiszolják, az embert emberrel.”</vt:lpstr>
      <vt:lpstr>Közoktatás felé</vt:lpstr>
      <vt:lpstr>Kanonokok</vt:lpstr>
      <vt:lpstr>Egyetemet előkészítő iskolák</vt:lpstr>
      <vt:lpstr>Magyar oktatásügy</vt:lpstr>
      <vt:lpstr>Politikai döntések</vt:lpstr>
      <vt:lpstr>Tantervek a múltban</vt:lpstr>
      <vt:lpstr>Szülő és iskola</vt:lpstr>
      <vt:lpstr>Oktatásügy - ma</vt:lpstr>
      <vt:lpstr>Nemzeti Alaptanterv</vt:lpstr>
      <vt:lpstr>Hittan Alaptanterve</vt:lpstr>
      <vt:lpstr>Kerettanterv</vt:lpstr>
      <vt:lpstr>Kerettanterv</vt:lpstr>
      <vt:lpstr>Hittan Kerettanterve</vt:lpstr>
      <vt:lpstr>Helyi tanterv</vt:lpstr>
      <vt:lpstr>Hittan helyi tanterv</vt:lpstr>
      <vt:lpstr>Tanmenet</vt:lpstr>
      <vt:lpstr>Hittan tanmenet</vt:lpstr>
      <vt:lpstr>Tankönyv</vt:lpstr>
      <vt:lpstr>Hogyan készülök órára?</vt:lpstr>
      <vt:lpstr>Óravázlat</vt:lpstr>
      <vt:lpstr>Osztályzás, jegyek</vt:lpstr>
      <vt:lpstr>Tanuló értékelés</vt:lpstr>
      <vt:lpstr>Témazáró dolgozat!</vt:lpstr>
      <vt:lpstr>Óra megtartása – I.</vt:lpstr>
      <vt:lpstr>Óra megtartása – II.</vt:lpstr>
      <vt:lpstr>Eredmények?</vt:lpstr>
      <vt:lpstr>Iskolai élet</vt:lpstr>
      <vt:lpstr>Tanári munka félelmei</vt:lpstr>
      <vt:lpstr>Pedagógus diák kapcsolat – I.</vt:lpstr>
      <vt:lpstr>Pedagógus diák kapcsolat – II.</vt:lpstr>
      <vt:lpstr>Motiváció szerepe</vt:lpstr>
      <vt:lpstr>Jövő építése</vt:lpstr>
      <vt:lpstr>Köszönöm, hogy meghallgattak!</vt:lpstr>
      <vt:lpstr>Megbeszélendők!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HIVATÁS ÉS KÜLDETÉS</dc:title>
  <dc:creator>user</dc:creator>
  <cp:lastModifiedBy>user</cp:lastModifiedBy>
  <cp:revision>37</cp:revision>
  <dcterms:created xsi:type="dcterms:W3CDTF">2017-01-24T10:05:39Z</dcterms:created>
  <dcterms:modified xsi:type="dcterms:W3CDTF">2017-03-24T20:03:29Z</dcterms:modified>
</cp:coreProperties>
</file>