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93" r:id="rId3"/>
    <p:sldId id="294" r:id="rId4"/>
    <p:sldId id="271" r:id="rId5"/>
    <p:sldId id="277" r:id="rId6"/>
    <p:sldId id="278" r:id="rId7"/>
    <p:sldId id="295" r:id="rId8"/>
    <p:sldId id="268" r:id="rId9"/>
    <p:sldId id="269" r:id="rId10"/>
    <p:sldId id="296" r:id="rId11"/>
    <p:sldId id="270" r:id="rId12"/>
    <p:sldId id="279" r:id="rId13"/>
    <p:sldId id="280" r:id="rId14"/>
    <p:sldId id="281" r:id="rId15"/>
    <p:sldId id="282" r:id="rId16"/>
    <p:sldId id="283" r:id="rId17"/>
    <p:sldId id="266" r:id="rId18"/>
    <p:sldId id="272" r:id="rId19"/>
    <p:sldId id="273" r:id="rId20"/>
    <p:sldId id="274" r:id="rId21"/>
    <p:sldId id="275" r:id="rId22"/>
    <p:sldId id="276" r:id="rId23"/>
    <p:sldId id="284" r:id="rId24"/>
    <p:sldId id="292" r:id="rId25"/>
    <p:sldId id="297" r:id="rId26"/>
    <p:sldId id="298" r:id="rId27"/>
    <p:sldId id="299" r:id="rId28"/>
    <p:sldId id="291" r:id="rId29"/>
    <p:sldId id="290" r:id="rId30"/>
    <p:sldId id="289" r:id="rId31"/>
    <p:sldId id="288" r:id="rId32"/>
    <p:sldId id="287" r:id="rId33"/>
    <p:sldId id="286" r:id="rId34"/>
    <p:sldId id="261" r:id="rId35"/>
    <p:sldId id="300" r:id="rId3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DAC47C-4B1F-43BA-A282-47DFC464BB4D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54F38-7376-4EA6-BC8A-1F2B467C679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9909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54F38-7376-4EA6-BC8A-1F2B467C679D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2962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54F38-7376-4EA6-BC8A-1F2B467C679D}" type="slidenum">
              <a:rPr lang="hu-HU" smtClean="0"/>
              <a:t>29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8353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87FF-96BC-4CD2-A021-AE1FE4AB72D7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42F5-E6B3-46CE-A6D6-DD19AB8EDE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9520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87FF-96BC-4CD2-A021-AE1FE4AB72D7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42F5-E6B3-46CE-A6D6-DD19AB8EDE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0210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87FF-96BC-4CD2-A021-AE1FE4AB72D7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42F5-E6B3-46CE-A6D6-DD19AB8EDE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973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87FF-96BC-4CD2-A021-AE1FE4AB72D7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42F5-E6B3-46CE-A6D6-DD19AB8EDE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8106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87FF-96BC-4CD2-A021-AE1FE4AB72D7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42F5-E6B3-46CE-A6D6-DD19AB8EDE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3270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87FF-96BC-4CD2-A021-AE1FE4AB72D7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42F5-E6B3-46CE-A6D6-DD19AB8EDE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3483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87FF-96BC-4CD2-A021-AE1FE4AB72D7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42F5-E6B3-46CE-A6D6-DD19AB8EDE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191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87FF-96BC-4CD2-A021-AE1FE4AB72D7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42F5-E6B3-46CE-A6D6-DD19AB8EDE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088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87FF-96BC-4CD2-A021-AE1FE4AB72D7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42F5-E6B3-46CE-A6D6-DD19AB8EDE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759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87FF-96BC-4CD2-A021-AE1FE4AB72D7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42F5-E6B3-46CE-A6D6-DD19AB8EDE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5779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87FF-96BC-4CD2-A021-AE1FE4AB72D7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42F5-E6B3-46CE-A6D6-DD19AB8EDE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303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787FF-96BC-4CD2-A021-AE1FE4AB72D7}" type="datetimeFigureOut">
              <a:rPr lang="hu-HU" smtClean="0"/>
              <a:t>2017.03.24.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B42F5-E6B3-46CE-A6D6-DD19AB8EDE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5921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HIVATÁS ÉS KÜLDETÉS</a:t>
            </a:r>
            <a:endParaRPr lang="hu-H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hu-HU" altLang="hu-HU" sz="2800" b="1" i="1" dirty="0" smtClean="0">
              <a:latin typeface="Times New Roman" panose="02020603050405020304" pitchFamily="18" charset="0"/>
            </a:endParaRPr>
          </a:p>
          <a:p>
            <a:endParaRPr lang="hu-HU" altLang="hu-HU" sz="2800" b="1" i="1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40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Hitoktató- II.</a:t>
            </a:r>
            <a:endParaRPr lang="hu-H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509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Elrendelték a hitoktatást egy kicsit a püspökök ellenében?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liberális oldal ezerrel ellene van! Én is ezt tenném!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 is harcolták az erkölcstant! Választani lehet!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Több szülő mondja és terjesztik is, hogy gyenge a hitoktatás!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Jó hitoktatás mindenkinek létkérdése!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Lesz-e munkahelyem?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következő nemzedék még kevésbé lesz keresztény!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szentmisék korösszetétele? Hol járnak a fiatalok templomba?</a:t>
            </a:r>
          </a:p>
          <a:p>
            <a:endParaRPr lang="hu-H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875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Hitoktató – III.</a:t>
            </a: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sz="3500" b="1" dirty="0" smtClean="0">
                <a:latin typeface="Times New Roman" pitchFamily="18" charset="0"/>
                <a:cs typeface="Times New Roman" pitchFamily="18" charset="0"/>
              </a:rPr>
              <a:t>Mit gondolok Istenről? Ő az egyetlen? Nem én!</a:t>
            </a:r>
          </a:p>
          <a:p>
            <a:r>
              <a:rPr lang="hu-HU" sz="3500" b="1" dirty="0" smtClean="0">
                <a:latin typeface="Times New Roman" pitchFamily="18" charset="0"/>
                <a:cs typeface="Times New Roman" pitchFamily="18" charset="0"/>
              </a:rPr>
              <a:t>Mit gondolok az emberről? Egyedüli, de képmás!</a:t>
            </a:r>
          </a:p>
          <a:p>
            <a:r>
              <a:rPr lang="hu-HU" sz="3500" b="1" dirty="0" smtClean="0">
                <a:latin typeface="Times New Roman" pitchFamily="18" charset="0"/>
                <a:cs typeface="Times New Roman" pitchFamily="18" charset="0"/>
              </a:rPr>
              <a:t>Mit gondolok az egyházról? Isten Országának része?</a:t>
            </a:r>
          </a:p>
          <a:p>
            <a:r>
              <a:rPr lang="hu-HU" sz="3500" b="1" dirty="0" smtClean="0">
                <a:latin typeface="Times New Roman" pitchFamily="18" charset="0"/>
                <a:cs typeface="Times New Roman" pitchFamily="18" charset="0"/>
              </a:rPr>
              <a:t>Információs nyomás nem kedvez a hagyományok átörökítésének!</a:t>
            </a:r>
          </a:p>
          <a:p>
            <a:r>
              <a:rPr lang="hu-HU" sz="3500" b="1" dirty="0" smtClean="0">
                <a:latin typeface="Times New Roman" pitchFamily="18" charset="0"/>
                <a:cs typeface="Times New Roman" pitchFamily="18" charset="0"/>
              </a:rPr>
              <a:t>A fogyasztói lelkület kialakítása – elvesztettük az óvatosságot a világgal szemben.</a:t>
            </a:r>
          </a:p>
          <a:p>
            <a:r>
              <a:rPr lang="hu-HU" sz="3500" b="1" dirty="0" smtClean="0">
                <a:latin typeface="Times New Roman" pitchFamily="18" charset="0"/>
                <a:cs typeface="Times New Roman" pitchFamily="18" charset="0"/>
              </a:rPr>
              <a:t>Háziasított állatok is elvesztették vad rokonaik rengeteg tulajdonságát.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4753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8997" y="-1"/>
            <a:ext cx="8836163" cy="1933731"/>
          </a:xfrm>
        </p:spPr>
        <p:txBody>
          <a:bodyPr>
            <a:noAutofit/>
          </a:bodyPr>
          <a:lstStyle/>
          <a:p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Fogyasztói társadalom – I.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9894757" cy="4351338"/>
          </a:xfrm>
        </p:spPr>
        <p:txBody>
          <a:bodyPr>
            <a:normAutofit lnSpcReduction="10000"/>
          </a:bodyPr>
          <a:lstStyle/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 gonosz szándékból született csupán a szélsőséges kapitalizmus szülötte.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Ideológiája: az ember akkor lesz boldog, ha több hatalma, több pénze, élvezeti cikke, fogyasztási eszköze van – minél kevesebb munka árán.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rendszer bálványai: pénz, siker, gyönyör – ezek léptek az Isten és a szeretet helyébe – a családi életben is.</a:t>
            </a:r>
          </a:p>
          <a:p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016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Fogyasztói társadalom – II.</a:t>
            </a:r>
            <a:endParaRPr lang="hu-H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Eluralkodott benne a verseny, a teljesítmény, az önzés.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Eltűnik a társadalomból: emberség, tisztesség, sőt az ember is.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Multi:  praktikus tudás, kommunikációs készség, nyelvismeret, kreativitás.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többi szellemi luxus.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13050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Fogyasztói társadalom – III.</a:t>
            </a:r>
            <a:endParaRPr lang="hu-H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Olyan emberekre számít: reklámokkal jól manipulálhatók, funkcionálisan analfabéták, sohasem olvastak és írtak hosszabb szöveget.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öröm-adag mennyiség a fontos. 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„Ez neked jár, mert megérdemled.” (Miért jár, miért érdemli meg?)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Fogyasztói társadalom emberének nincs ideje megállni, magába nézni, imádkozni, másokra figyelni. </a:t>
            </a:r>
          </a:p>
        </p:txBody>
      </p:sp>
    </p:spTree>
    <p:extLst>
      <p:ext uri="{BB962C8B-B14F-4D97-AF65-F5344CB8AC3E}">
        <p14:creationId xmlns:p14="http://schemas.microsoft.com/office/powerpoint/2010/main" val="3680541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Fogyasztói társadalom – IV.</a:t>
            </a:r>
            <a:endParaRPr lang="hu-H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1970-es években a szociológusok rámutattak, hogy tönkre teszik a családot, embert, kapcsolatokat.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Mély vallásos  közösségek menthetik meg az embert ettől a gyilkos kórtól. 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 feladatunk, hogy a fiatalokat  figyelmeztessük a kór hatásaira, hogy kiépíthessék saját védekező rendszerüket.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Egyik terepe, de nem egyetlen az egyház és az iskola.</a:t>
            </a:r>
          </a:p>
          <a:p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161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Generációk egymásutánja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233533"/>
            <a:ext cx="10515600" cy="3943429"/>
          </a:xfrm>
        </p:spPr>
        <p:txBody>
          <a:bodyPr>
            <a:normAutofit lnSpcReduction="10000"/>
          </a:bodyPr>
          <a:lstStyle/>
          <a:p>
            <a:r>
              <a:rPr lang="hu-HU" b="1" dirty="0" smtClean="0"/>
              <a:t> </a:t>
            </a: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Generációk váltakozása.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Mindig konfliktusos volt.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értékorientációval rendelkeztek.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Eddig az alapértékek ugyanazok voltak és a körülöttük levő körülmények sem különböztek.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Mások lesznek az alapértékek!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Mostani generációknál ezek másképpen vannak.</a:t>
            </a:r>
            <a:endParaRPr 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0003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Pedagógus-e a hitoktató?</a:t>
            </a:r>
            <a:endParaRPr lang="hu-HU" sz="4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Iskolában oktatsz, tudást kell átadni, de igazában hitet kellene átadni?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iskola a központ vagy a templom?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tantárgy érthető és magyarázható, bár ott is sokszor kell a hit?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 jelent az, hogy hittel közelítek valamihez?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Magamat tanítom, vagy azt az Istent akinek követe vagyok?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 vagy igazában? </a:t>
            </a:r>
            <a:endParaRPr 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98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Munka fogalmának válsága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munka szükséges rossz</a:t>
            </a:r>
          </a:p>
          <a:p>
            <a:r>
              <a:rPr lang="hu-H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munkáltató részéről minimumra korlátozni</a:t>
            </a:r>
          </a:p>
          <a:p>
            <a:r>
              <a:rPr lang="hu-H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munkavállaló részéről – feláldozott kényelem – amiért a munkabér kárpótlás</a:t>
            </a:r>
          </a:p>
          <a:p>
            <a:r>
              <a:rPr lang="hu-H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Kiküszöbölni a munkást</a:t>
            </a:r>
          </a:p>
          <a:p>
            <a:r>
              <a:rPr lang="hu-H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 vagyok az automatizáció ellen!</a:t>
            </a:r>
          </a:p>
          <a:p>
            <a:r>
              <a:rPr lang="hu-H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Munka nélküli jövedelem (segély) – alapjövedelem?</a:t>
            </a:r>
          </a:p>
          <a:p>
            <a:r>
              <a:rPr lang="hu-H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két kőfaragó története!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7142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Keresztény munkafogalom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Jézus példája jelzi a munka </a:t>
            </a: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méltóságát!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Alkalom a képességek kibontakoztatására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Képesség az önzés legyőzésére </a:t>
            </a:r>
            <a:endParaRPr 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Kihívás a közös feladatok megoldására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Élethez szükséges javak megszerzése.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szabadidő és munka egymást kiegészítő részei.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munka akkor értelmes, ha az emberre irányul.</a:t>
            </a:r>
          </a:p>
          <a:p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274087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sz="7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u-HU" sz="7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altLang="hu-HU" sz="7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ÚJ HITOKTATÓI MENTALITÁS?</a:t>
            </a:r>
            <a:r>
              <a:rPr lang="hu-HU" i="1" dirty="0"/>
              <a:t/>
            </a:r>
            <a:br>
              <a:rPr lang="hu-HU" i="1" dirty="0"/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GYAKORLATI KÉRDÉSEK</a:t>
            </a:r>
            <a:endParaRPr lang="hu-HU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8380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Pedagógus munka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Tanári munka mások kibontakoztatását segíti elő.</a:t>
            </a:r>
          </a:p>
          <a:p>
            <a:r>
              <a:rPr lang="hu-H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Mindig lesz egyhangú és verejtékes jellege.</a:t>
            </a:r>
          </a:p>
          <a:p>
            <a:r>
              <a:rPr lang="hu-H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Magányos munka, készület, dolgozat javítás.</a:t>
            </a:r>
          </a:p>
          <a:p>
            <a:r>
              <a:rPr lang="hu-H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 mindig érezzük a felemelő jellegét, a célt.</a:t>
            </a:r>
          </a:p>
          <a:p>
            <a:r>
              <a:rPr lang="hu-H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Megtalálom-e Isten tervét, a gyerekre vonatkozóan?</a:t>
            </a:r>
          </a:p>
          <a:p>
            <a:r>
              <a:rPr lang="hu-H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Én akarom megmondani mi az Isten terve?</a:t>
            </a:r>
          </a:p>
          <a:p>
            <a:r>
              <a:rPr lang="hu-H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Elősegítem a kibontakozását, vagy ráerőltetem az elképzelésem!</a:t>
            </a:r>
          </a:p>
          <a:p>
            <a:endParaRPr lang="hu-HU" sz="3200" b="1" dirty="0"/>
          </a:p>
        </p:txBody>
      </p:sp>
    </p:spTree>
    <p:extLst>
      <p:ext uri="{BB962C8B-B14F-4D97-AF65-F5344CB8AC3E}">
        <p14:creationId xmlns:p14="http://schemas.microsoft.com/office/powerpoint/2010/main" val="121892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2601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Pedagógus mint munkavállaló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585757"/>
            <a:ext cx="10515600" cy="4351338"/>
          </a:xfrm>
        </p:spPr>
        <p:txBody>
          <a:bodyPr>
            <a:noAutofit/>
          </a:bodyPr>
          <a:lstStyle/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Munkát küldetésként tudjuk-e megélni?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Pedagógus munkája a másik emberre irányul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Mások kibontakoztatását segíti elő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Értelmes legyen és saját személyiség kibontakoztatását is elősegítse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Iskolai munkahely, megbízhatóság, igazságosság tisztelet helye</a:t>
            </a:r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hu-H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73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Pedagógus és iskola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tanár munkája magányos hivatás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Egyedül van a katedrán, készül fel este vagy délután, javít dolgozatot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Önállóság és felelősség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Mécs László: „vadócba rózsát oltok, hogy szebb legyen a föld”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diploma belépő: mesterré a gyakorlat tesz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Kételkedj, hogy jó tanár vagy, de törekedj rá!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264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Matematika-fizika tanár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Olvas matematika vagy fizika könyvet?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Megold-e az ilyen jellegű feladatokat?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Életének része?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Olvas szentírást?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Találkozik a szentségekkel?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Meglátogatja időnként a Krisztust?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Imádkozik a rábízottakért? 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Azt nem fizetik????</a:t>
            </a:r>
            <a:endParaRPr 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5448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osztályfőnök – a hitoktató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jól csinálja: univerzális lény, médium, komplex személyiség, kulcsember</a:t>
            </a: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Olyan hajót kormányoz, ami a sírnál ér véget?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Büszke osztályára, megszűnt a tanári tekintély, a csonka családok világában szülő-pótlék!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Tudunk-e értékes, önmaguk és mások megújítására alkalmas  fiatalokat nevelni.</a:t>
            </a:r>
          </a:p>
        </p:txBody>
      </p:sp>
    </p:spTree>
    <p:extLst>
      <p:ext uri="{BB962C8B-B14F-4D97-AF65-F5344CB8AC3E}">
        <p14:creationId xmlns:p14="http://schemas.microsoft.com/office/powerpoint/2010/main" val="23938727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Kapcsolat a tanárokkal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Ismerjük-e tantestületünk „szívekbe írt” történetét?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Igényes tanárra néz föl a diák? (</a:t>
            </a:r>
            <a:r>
              <a:rPr lang="hu-H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Kédőívek</a:t>
            </a: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!)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Szíven keresztül juthatunk el az agyig!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Feladatunk nem a más, a jobb képviselete!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szerencsétlen igazgatót vagy tanárt nekünk kell megvédeni!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Sokat dicsérjünk!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 legyünk kijátszhatók!</a:t>
            </a:r>
            <a:endParaRPr 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6467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Milyen pedagógus vagyok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Találkozzunk a kollégákkal – a hír 24 órán belül körbe jár!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Szabad ember vagyok (hiszti, étel, extrém ruházat, stb.)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Készülök-e rendesen, vagy pótcselekvés van (vetítés, mese, felolvasás, szétfolyó óra, lelkizés, stb.)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Stabil kapcsolatok a gyerekekkel (kivételezés, kirohanás, dédelgetés, stb.)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Félek-e bemenni az órára?</a:t>
            </a:r>
            <a:endParaRPr 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7017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Kapcsolat a diákokkal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tanár lényével a biztonságot sugározza!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sokcsatornás világban egy hírforrás – és nem az egyetlen!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Mered-e vállalni a korlátaidat!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diák nem zsák amit telegyömöszölünk, hanem fáklya amit lángra lobbantunk!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tanár diák kapcsolat „aszimmetrikus” a tanár, mindenkit biztosít a szeretetéről, másik oldal nem!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diák emberi méltóságát mindig tiszteljük!</a:t>
            </a:r>
            <a:endParaRPr 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2367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itchFamily="18" charset="0"/>
              </a:rPr>
              <a:t>Hitoktató vallásos feladatai</a:t>
            </a:r>
            <a:endParaRPr lang="hu-H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itchFamily="18" charset="0"/>
                <a:cs typeface="Times New Roman" pitchFamily="18" charset="0"/>
              </a:rPr>
              <a:t>Szentmisére elvitel és felkészítés.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itchFamily="18" charset="0"/>
                <a:cs typeface="Times New Roman" pitchFamily="18" charset="0"/>
              </a:rPr>
              <a:t>Imák az életünkben.</a:t>
            </a:r>
          </a:p>
          <a:p>
            <a:pPr>
              <a:spcBef>
                <a:spcPts val="0"/>
              </a:spcBef>
            </a:pPr>
            <a:r>
              <a:rPr lang="hu-HU" sz="3600" b="1" dirty="0">
                <a:latin typeface="Times New Roman" pitchFamily="18" charset="0"/>
                <a:cs typeface="Times New Roman" pitchFamily="18" charset="0"/>
              </a:rPr>
              <a:t>Szentségekre felkészítés – plébánossal együtt</a:t>
            </a:r>
            <a:r>
              <a:rPr lang="hu-HU" sz="3600" b="1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itchFamily="18" charset="0"/>
                <a:cs typeface="Times New Roman" pitchFamily="18" charset="0"/>
              </a:rPr>
              <a:t>Osztály oltár köré gyűlő közösség is.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itchFamily="18" charset="0"/>
                <a:cs typeface="Times New Roman" pitchFamily="18" charset="0"/>
              </a:rPr>
              <a:t>Vallásos egyesületek hiánya!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itchFamily="18" charset="0"/>
                <a:cs typeface="Times New Roman" pitchFamily="18" charset="0"/>
              </a:rPr>
              <a:t>Hagyomány a fontos, vagy az eljött Krisztus? (adventi koszorú?)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itchFamily="18" charset="0"/>
                <a:cs typeface="Times New Roman" pitchFamily="18" charset="0"/>
              </a:rPr>
              <a:t>Lelkigyakorlat, kirándulás, stb.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204572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itchFamily="18" charset="0"/>
              </a:rPr>
              <a:t>A hitoktató dolga</a:t>
            </a:r>
            <a:endParaRPr lang="hu-H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sz="3900" b="1" dirty="0" smtClean="0">
                <a:latin typeface="Times New Roman" pitchFamily="18" charset="0"/>
                <a:cs typeface="Times New Roman" pitchFamily="18" charset="0"/>
              </a:rPr>
              <a:t>Diák hazudik</a:t>
            </a:r>
          </a:p>
          <a:p>
            <a:r>
              <a:rPr lang="hu-HU" sz="3900" b="1" dirty="0" smtClean="0">
                <a:latin typeface="Times New Roman" pitchFamily="18" charset="0"/>
                <a:cs typeface="Times New Roman" pitchFamily="18" charset="0"/>
              </a:rPr>
              <a:t>Zaftosat mond a diák</a:t>
            </a:r>
          </a:p>
          <a:p>
            <a:r>
              <a:rPr lang="hu-HU" sz="3900" b="1" dirty="0">
                <a:latin typeface="Times New Roman" pitchFamily="18" charset="0"/>
                <a:cs typeface="Times New Roman" pitchFamily="18" charset="0"/>
              </a:rPr>
              <a:t>Konfliktusok a diákok </a:t>
            </a:r>
            <a:r>
              <a:rPr lang="hu-HU" sz="3900" b="1" dirty="0" smtClean="0">
                <a:latin typeface="Times New Roman" pitchFamily="18" charset="0"/>
                <a:cs typeface="Times New Roman" pitchFamily="18" charset="0"/>
              </a:rPr>
              <a:t>között</a:t>
            </a:r>
            <a:endParaRPr lang="hu-HU" sz="39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3900" b="1" dirty="0">
                <a:latin typeface="Times New Roman" pitchFamily="18" charset="0"/>
                <a:cs typeface="Times New Roman" pitchFamily="18" charset="0"/>
              </a:rPr>
              <a:t>Családi életre nevelés</a:t>
            </a:r>
          </a:p>
          <a:p>
            <a:r>
              <a:rPr lang="hu-HU" sz="3900" b="1" dirty="0">
                <a:latin typeface="Times New Roman" pitchFamily="18" charset="0"/>
                <a:cs typeface="Times New Roman" pitchFamily="18" charset="0"/>
              </a:rPr>
              <a:t>Drog, cigaretta</a:t>
            </a:r>
          </a:p>
          <a:p>
            <a:r>
              <a:rPr lang="hu-HU" sz="3900" b="1" dirty="0">
                <a:latin typeface="Times New Roman" pitchFamily="18" charset="0"/>
                <a:cs typeface="Times New Roman" pitchFamily="18" charset="0"/>
              </a:rPr>
              <a:t>Szülők válnak</a:t>
            </a:r>
          </a:p>
          <a:p>
            <a:r>
              <a:rPr lang="hu-HU" sz="3900" b="1" dirty="0">
                <a:latin typeface="Times New Roman" pitchFamily="18" charset="0"/>
                <a:cs typeface="Times New Roman" pitchFamily="18" charset="0"/>
              </a:rPr>
              <a:t>Diák szerelmes a másikba, a tanárba</a:t>
            </a:r>
          </a:p>
          <a:p>
            <a:r>
              <a:rPr lang="hu-HU" sz="3900" b="1" dirty="0" smtClean="0">
                <a:latin typeface="Times New Roman" pitchFamily="18" charset="0"/>
                <a:cs typeface="Times New Roman" pitchFamily="18" charset="0"/>
              </a:rPr>
              <a:t>Szolgálati </a:t>
            </a:r>
            <a:r>
              <a:rPr lang="hu-HU" sz="3900" b="1" dirty="0">
                <a:latin typeface="Times New Roman" pitchFamily="18" charset="0"/>
                <a:cs typeface="Times New Roman" pitchFamily="18" charset="0"/>
              </a:rPr>
              <a:t>titok</a:t>
            </a:r>
          </a:p>
          <a:p>
            <a:r>
              <a:rPr lang="hu-HU" sz="3900" b="1" dirty="0">
                <a:latin typeface="Times New Roman" pitchFamily="18" charset="0"/>
                <a:cs typeface="Times New Roman" pitchFamily="18" charset="0"/>
              </a:rPr>
              <a:t>Meghallgatás </a:t>
            </a:r>
            <a:r>
              <a:rPr lang="hu-HU" sz="3900" b="1" dirty="0" smtClean="0">
                <a:latin typeface="Times New Roman" pitchFamily="18" charset="0"/>
                <a:cs typeface="Times New Roman" pitchFamily="18" charset="0"/>
              </a:rPr>
              <a:t>képességéről</a:t>
            </a:r>
            <a:r>
              <a:rPr lang="hu-HU" sz="39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hu-H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09784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altLang="hu-HU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ÚJ HITOKTATÓI MENTALITÁS?</a:t>
            </a:r>
            <a:r>
              <a:rPr lang="hu-HU" sz="6600" b="1" i="1" dirty="0"/>
              <a:t/>
            </a:r>
            <a:br>
              <a:rPr lang="hu-HU" sz="6600" b="1" i="1" dirty="0"/>
            </a:br>
            <a:endParaRPr lang="hu-HU" sz="66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684035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itchFamily="18" charset="0"/>
              </a:rPr>
              <a:t>Kapcsolat a szülői házzal</a:t>
            </a:r>
            <a:endParaRPr lang="hu-H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itchFamily="18" charset="0"/>
                <a:cs typeface="Times New Roman" pitchFamily="18" charset="0"/>
              </a:rPr>
              <a:t>A szülő először együtt érez, be szeretne kerülni. 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itchFamily="18" charset="0"/>
                <a:cs typeface="Times New Roman" pitchFamily="18" charset="0"/>
              </a:rPr>
              <a:t>Gyerek kudarca a szülő kudarca is. 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itchFamily="18" charset="0"/>
                <a:cs typeface="Times New Roman" pitchFamily="18" charset="0"/>
              </a:rPr>
              <a:t>Otthon jó és okos gyerek, az iskolában sikertelen, diákra pikkelő hittanár.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itchFamily="18" charset="0"/>
                <a:cs typeface="Times New Roman" pitchFamily="18" charset="0"/>
              </a:rPr>
              <a:t>Félre informált szülő és félre informáló gyerek, neki hisznek otthon.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itchFamily="18" charset="0"/>
                <a:cs typeface="Times New Roman" pitchFamily="18" charset="0"/>
              </a:rPr>
              <a:t>Közösen nevelni a gyereket a tanárokkal, szülőkkel.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itchFamily="18" charset="0"/>
                <a:cs typeface="Times New Roman" pitchFamily="18" charset="0"/>
              </a:rPr>
              <a:t>Sérült gyerekekre figyelni!</a:t>
            </a:r>
            <a:endParaRPr lang="hu-H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4464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itchFamily="18" charset="0"/>
              </a:rPr>
              <a:t>Fogadó óra</a:t>
            </a:r>
            <a:endParaRPr lang="hu-H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itchFamily="18" charset="0"/>
                <a:cs typeface="Times New Roman" pitchFamily="18" charset="0"/>
              </a:rPr>
              <a:t>A szülő tanácsot kér tanulással és vallásos-neveléssel.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itchFamily="18" charset="0"/>
                <a:cs typeface="Times New Roman" pitchFamily="18" charset="0"/>
              </a:rPr>
              <a:t>A gyerek előmenetele - vagy szülői hiúság?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itchFamily="18" charset="0"/>
                <a:cs typeface="Times New Roman" pitchFamily="18" charset="0"/>
              </a:rPr>
              <a:t>Lelki és szerelmi fejlődéséről.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itchFamily="18" charset="0"/>
                <a:cs typeface="Times New Roman" pitchFamily="18" charset="0"/>
              </a:rPr>
              <a:t>Jövőjéről – kicsit pótosztályfőnök!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itchFamily="18" charset="0"/>
                <a:cs typeface="Times New Roman" pitchFamily="18" charset="0"/>
              </a:rPr>
              <a:t>Kalauz az Isten felé a templom felé!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itchFamily="18" charset="0"/>
                <a:cs typeface="Times New Roman" pitchFamily="18" charset="0"/>
              </a:rPr>
              <a:t>Lelki szemétláda!</a:t>
            </a:r>
          </a:p>
          <a:p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>????</a:t>
            </a:r>
          </a:p>
        </p:txBody>
      </p:sp>
    </p:spTree>
    <p:extLst>
      <p:ext uri="{BB962C8B-B14F-4D97-AF65-F5344CB8AC3E}">
        <p14:creationId xmlns:p14="http://schemas.microsoft.com/office/powerpoint/2010/main" val="41029838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itchFamily="18" charset="0"/>
              </a:rPr>
              <a:t>Univerzális lény</a:t>
            </a:r>
            <a:endParaRPr lang="hu-H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itchFamily="18" charset="0"/>
              </a:rPr>
              <a:t>Minden megtesz az osztályért csoportért.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itchFamily="18" charset="0"/>
              </a:rPr>
              <a:t>Osztály „sámánja”!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itchFamily="18" charset="0"/>
              </a:rPr>
              <a:t>Lelki támasz és biztos.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itchFamily="18" charset="0"/>
              </a:rPr>
              <a:t>Nincs utált diák!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itchFamily="18" charset="0"/>
              </a:rPr>
              <a:t>Diákot, szülőt biztató szavakat mondó ember. 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itchFamily="18" charset="0"/>
              </a:rPr>
              <a:t>Ókori Rómában a pedagógus rabszolga volt, szabad lélek – ha jól csinálod.</a:t>
            </a:r>
          </a:p>
          <a:p>
            <a:pPr>
              <a:spcBef>
                <a:spcPts val="0"/>
              </a:spcBef>
            </a:pPr>
            <a:r>
              <a:rPr lang="hu-HU" sz="3600" b="1" dirty="0" smtClean="0">
                <a:latin typeface="Times New Roman" panose="02020603050405020304" pitchFamily="18" charset="0"/>
                <a:cs typeface="Times New Roman" pitchFamily="18" charset="0"/>
              </a:rPr>
              <a:t>Ha már mindenki leszidta a fiamat a tanár úr jót mond!!!</a:t>
            </a:r>
            <a:endParaRPr lang="hu-H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2115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209800" y="1484785"/>
            <a:ext cx="8062664" cy="4176464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„Ismét gyermekké válni az teljesíthetetlen követelés. De megpróbálhatjuk megóvni gyermekeinket attól, hogy olyanok legyenek mint mi.” </a:t>
            </a:r>
            <a:br>
              <a:rPr lang="hu-H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Erich </a:t>
            </a:r>
            <a:r>
              <a:rPr lang="hu-HU" b="1" dirty="0" err="1" smtClean="0">
                <a:latin typeface="Times New Roman" pitchFamily="18" charset="0"/>
                <a:cs typeface="Times New Roman" pitchFamily="18" charset="0"/>
              </a:rPr>
              <a:t>Kästner</a:t>
            </a:r>
            <a:endParaRPr lang="hu-H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    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28638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Megbeszélendő témák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 a hitoktató?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 állunk?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Ifjúsági szervezetek!</a:t>
            </a:r>
          </a:p>
          <a:p>
            <a:endParaRPr lang="hu-H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64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pPr marL="0" indent="0" algn="ctr">
              <a:buNone/>
            </a:pPr>
            <a:r>
              <a:rPr lang="hu-H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Köszönöm, hogy meghallgattak!</a:t>
            </a:r>
          </a:p>
          <a:p>
            <a:pPr marL="0" indent="0" algn="ctr">
              <a:buNone/>
            </a:pPr>
            <a:r>
              <a:rPr lang="hu-H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Folytatjuk!</a:t>
            </a:r>
          </a:p>
        </p:txBody>
      </p:sp>
    </p:spTree>
    <p:extLst>
      <p:ext uri="{BB962C8B-B14F-4D97-AF65-F5344CB8AC3E}">
        <p14:creationId xmlns:p14="http://schemas.microsoft.com/office/powerpoint/2010/main" val="1306827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289167" y="1184223"/>
            <a:ext cx="9533745" cy="287811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/>
              <a:t/>
            </a:r>
            <a:br>
              <a:rPr lang="hu-HU" b="1" dirty="0"/>
            </a:br>
            <a:r>
              <a:rPr lang="hu-HU" sz="6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„A gyémántot gyémánttal csiszolják, az embert emberrel.”</a:t>
            </a:r>
            <a:endParaRPr lang="hu-HU" sz="6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855640" y="4317167"/>
            <a:ext cx="6400800" cy="1648917"/>
          </a:xfrm>
        </p:spPr>
        <p:txBody>
          <a:bodyPr>
            <a:normAutofit fontScale="92500"/>
          </a:bodyPr>
          <a:lstStyle/>
          <a:p>
            <a:r>
              <a:rPr lang="hu-HU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„Ha Isten büntetni akarja az embereket, meghallgatja az imáikat.”</a:t>
            </a:r>
          </a:p>
          <a:p>
            <a:r>
              <a:rPr lang="hu-HU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Oscar Wilde</a:t>
            </a:r>
          </a:p>
          <a:p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53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6000" b="1" dirty="0" smtClean="0">
                <a:latin typeface="Times New Roman" pitchFamily="18" charset="0"/>
                <a:cs typeface="Times New Roman" pitchFamily="18" charset="0"/>
              </a:rPr>
              <a:t>Milyen előmenetelre számíthatnak a titkárnők?</a:t>
            </a:r>
            <a:endParaRPr lang="hu-HU" sz="60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u-H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sz="3600" b="1" dirty="0" smtClean="0">
                <a:latin typeface="Times New Roman" pitchFamily="18" charset="0"/>
                <a:cs typeface="Times New Roman" pitchFamily="18" charset="0"/>
              </a:rPr>
              <a:t>„Mi történt az emberekkel? Miért gondolja mindenki, hogy olyan dolgokra hivatott, amelyek meghaladják ismereteit? Úgy tűnik, manapság mindenki meg van győződve arról, hogy popénekes, TV-sztár, vagy bármi más lehet. Ezért valószínűleg a gyermekeinket agyonkényeztető nevelési módszereink a felelősek!” Károly főherceg</a:t>
            </a:r>
          </a:p>
        </p:txBody>
      </p:sp>
    </p:spTree>
    <p:extLst>
      <p:ext uri="{BB962C8B-B14F-4D97-AF65-F5344CB8AC3E}">
        <p14:creationId xmlns:p14="http://schemas.microsoft.com/office/powerpoint/2010/main" val="2892974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Autofit/>
          </a:bodyPr>
          <a:lstStyle/>
          <a:p>
            <a:pPr algn="ctr"/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Gondolatok hitoktatóknak/hittanároknak</a:t>
            </a:r>
            <a:endParaRPr lang="hu-H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Fiatalokról beszélünk, akikkel dolgozunk, akiket szeretünk, hozzá tartoznak az életünkhöz.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Bele kell szólni az életükbe, hogy rátaláljanak hitükre, hivatásukra, küldetésükre.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Amit elmondok, az nem törvény, hanem eligazító lehet!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Felmerülő gondokról próbálok szólni!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Megoldási javaslatokat, jó megoldásokat egymással tudják megosztani?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Keveset tanítottam hittant, de felelős voltam érte?</a:t>
            </a:r>
          </a:p>
        </p:txBody>
      </p:sp>
    </p:spTree>
    <p:extLst>
      <p:ext uri="{BB962C8B-B14F-4D97-AF65-F5344CB8AC3E}">
        <p14:creationId xmlns:p14="http://schemas.microsoft.com/office/powerpoint/2010/main" val="3338646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Keresztény mentalitás</a:t>
            </a:r>
            <a:endParaRPr lang="hu-H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>Elismerem a Teremtő létezését és teremtett vagyok!</a:t>
            </a:r>
          </a:p>
          <a:p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>Alázattal fordulok az embertársak felé!</a:t>
            </a:r>
          </a:p>
          <a:p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>Feladatom átörökíteni, a hitet, az alázatot, a teremtő hagyományokat!</a:t>
            </a:r>
          </a:p>
          <a:p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>Információs nyomásra panaszkodunk!</a:t>
            </a:r>
          </a:p>
          <a:p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>Kevés az erőnk!</a:t>
            </a:r>
          </a:p>
          <a:p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>Reményt és tudást átadni a feladatunk!</a:t>
            </a:r>
          </a:p>
          <a:p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>Restaurátor  </a:t>
            </a:r>
            <a:r>
              <a:rPr lang="hu-HU" sz="3200" b="1" dirty="0">
                <a:latin typeface="Times New Roman" pitchFamily="18" charset="0"/>
                <a:cs typeface="Times New Roman" pitchFamily="18" charset="0"/>
              </a:rPr>
              <a:t>- Isten ránk a fiatalokat bízta!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1833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Keresztény nevelés lényegi törekvése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Keresztény értékrend, világszemlélet átadása.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 nevelés keresztény szellemű megvalósítása. (</a:t>
            </a:r>
            <a:r>
              <a:rPr lang="hu-H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Kat-</a:t>
            </a: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isk.)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család erősítése és támogatása nevelői hivatásának megélésével.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Intézményes keresztény nevelés struktúrájának megteremtése.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Keresztény közösségek létrehozása, fenntartása.</a:t>
            </a:r>
          </a:p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társadalom részére a keresztény életforma értékeinek felmutatása.</a:t>
            </a:r>
            <a:endParaRPr lang="hu-H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71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Hitoktató –I.</a:t>
            </a:r>
            <a:endParaRPr lang="hu-H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104620" cy="4351338"/>
          </a:xfrm>
        </p:spPr>
        <p:txBody>
          <a:bodyPr>
            <a:normAutofit fontScale="92500" lnSpcReduction="20000"/>
          </a:bodyPr>
          <a:lstStyle/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Foglalkozás – megélhetést nyújt – pénzt keresünk?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Életpálya – személyes elkötelezettség?</a:t>
            </a:r>
          </a:p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Hivatás </a:t>
            </a:r>
          </a:p>
          <a:p>
            <a:pPr marL="0" indent="0">
              <a:buNone/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Isten szavát szolgálni</a:t>
            </a:r>
          </a:p>
          <a:p>
            <a:pPr marL="0" indent="0">
              <a:buNone/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másik ember szolgálni</a:t>
            </a:r>
          </a:p>
          <a:p>
            <a:pPr marL="0" indent="0">
              <a:buNone/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segítője a plébánosnak</a:t>
            </a:r>
          </a:p>
          <a:p>
            <a:pPr>
              <a:buNone/>
            </a:pPr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hivatástudat </a:t>
            </a:r>
          </a:p>
          <a:p>
            <a:pPr>
              <a:buNone/>
            </a:pPr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– jól értelmezett karrier</a:t>
            </a:r>
          </a:p>
          <a:p>
            <a:pPr>
              <a:buNone/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Savanyú arccal nem lehet boldogságról beszélni.</a:t>
            </a:r>
          </a:p>
          <a:p>
            <a:endParaRPr lang="hu-H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9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1538</Words>
  <Application>Microsoft Office PowerPoint</Application>
  <PresentationFormat>Szélesvásznú</PresentationFormat>
  <Paragraphs>217</Paragraphs>
  <Slides>35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Times New Roman</vt:lpstr>
      <vt:lpstr>Office-téma</vt:lpstr>
      <vt:lpstr>HIVATÁS ÉS KÜLDETÉS</vt:lpstr>
      <vt:lpstr>I. ÚJ HITOKTATÓI MENTALITÁS? </vt:lpstr>
      <vt:lpstr>ÚJ HITOKTATÓI MENTALITÁS? </vt:lpstr>
      <vt:lpstr>  „A gyémántot gyémánttal csiszolják, az embert emberrel.”</vt:lpstr>
      <vt:lpstr>Milyen előmenetelre számíthatnak a titkárnők?</vt:lpstr>
      <vt:lpstr>Gondolatok hitoktatóknak/hittanároknak</vt:lpstr>
      <vt:lpstr>Keresztény mentalitás</vt:lpstr>
      <vt:lpstr>Keresztény nevelés lényegi törekvése</vt:lpstr>
      <vt:lpstr>Hitoktató –I.</vt:lpstr>
      <vt:lpstr>Hitoktató- II.</vt:lpstr>
      <vt:lpstr>Hitoktató – III.</vt:lpstr>
      <vt:lpstr>Fogyasztói társadalom – I.</vt:lpstr>
      <vt:lpstr>Fogyasztói társadalom – II.</vt:lpstr>
      <vt:lpstr>Fogyasztói társadalom – III.</vt:lpstr>
      <vt:lpstr>Fogyasztói társadalom – IV.</vt:lpstr>
      <vt:lpstr>Generációk egymásutánja</vt:lpstr>
      <vt:lpstr>Pedagógus-e a hitoktató?</vt:lpstr>
      <vt:lpstr>Munka fogalmának válsága</vt:lpstr>
      <vt:lpstr>Keresztény munkafogalom</vt:lpstr>
      <vt:lpstr>Pedagógus munka</vt:lpstr>
      <vt:lpstr>Pedagógus mint munkavállaló</vt:lpstr>
      <vt:lpstr>Pedagógus és iskola</vt:lpstr>
      <vt:lpstr>Matematika-fizika tanár</vt:lpstr>
      <vt:lpstr>Az osztályfőnök – a hitoktató</vt:lpstr>
      <vt:lpstr>Kapcsolat a tanárokkal</vt:lpstr>
      <vt:lpstr>Milyen pedagógus vagyok</vt:lpstr>
      <vt:lpstr>Kapcsolat a diákokkal</vt:lpstr>
      <vt:lpstr>Hitoktató vallásos feladatai</vt:lpstr>
      <vt:lpstr>A hitoktató dolga</vt:lpstr>
      <vt:lpstr>Kapcsolat a szülői házzal</vt:lpstr>
      <vt:lpstr>Fogadó óra</vt:lpstr>
      <vt:lpstr>Univerzális lény</vt:lpstr>
      <vt:lpstr>„Ismét gyermekké válni az teljesíthetetlen követelés. De megpróbálhatjuk megóvni gyermekeinket attól, hogy olyanok legyenek mint mi.”  Erich Kästner</vt:lpstr>
      <vt:lpstr>Megbeszélendő témák</vt:lpstr>
      <vt:lpstr>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ÚJ HITOKTATÓI  MENTALITÁS</dc:title>
  <dc:creator>user</dc:creator>
  <cp:lastModifiedBy>user</cp:lastModifiedBy>
  <cp:revision>38</cp:revision>
  <dcterms:created xsi:type="dcterms:W3CDTF">2017-01-05T11:48:02Z</dcterms:created>
  <dcterms:modified xsi:type="dcterms:W3CDTF">2017-03-24T19:57:22Z</dcterms:modified>
</cp:coreProperties>
</file>